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2" r:id="rId11"/>
    <p:sldId id="266" r:id="rId12"/>
    <p:sldId id="298" r:id="rId13"/>
    <p:sldId id="300" r:id="rId14"/>
    <p:sldId id="268" r:id="rId15"/>
    <p:sldId id="301" r:id="rId16"/>
    <p:sldId id="269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FF6969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87" d="100"/>
          <a:sy n="87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B6182-CC30-4D63-AA3A-5446B74FCAB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4E1-ED53-4C13-B586-46F53178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7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9E4E1-ED53-4C13-B586-46F53178C4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9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B6-4931-4CC8-89C9-24A6C33035A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2FA-54DC-4206-91AB-CF59DD8A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B6-4931-4CC8-89C9-24A6C33035A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2FA-54DC-4206-91AB-CF59DD8A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8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B6-4931-4CC8-89C9-24A6C33035A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2FA-54DC-4206-91AB-CF59DD8A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94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1B712AD6-D255-4381-AB80-A6E72273E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8FA97D15-E5D9-4D77-BBFE-4674DAFD3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5B684FF4-36DC-42F2-8876-C8062722DC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66DF7-4E11-4012-93A2-97879113C1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20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B6-4931-4CC8-89C9-24A6C33035A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2FA-54DC-4206-91AB-CF59DD8A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B6-4931-4CC8-89C9-24A6C33035A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2FA-54DC-4206-91AB-CF59DD8A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B6-4931-4CC8-89C9-24A6C33035A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2FA-54DC-4206-91AB-CF59DD8A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4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B6-4931-4CC8-89C9-24A6C33035A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2FA-54DC-4206-91AB-CF59DD8A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6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B6-4931-4CC8-89C9-24A6C33035A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2FA-54DC-4206-91AB-CF59DD8A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B6-4931-4CC8-89C9-24A6C33035A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2FA-54DC-4206-91AB-CF59DD8A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2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B6-4931-4CC8-89C9-24A6C33035A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2FA-54DC-4206-91AB-CF59DD8A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7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4AB6-4931-4CC8-89C9-24A6C33035A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22FA-54DC-4206-91AB-CF59DD8A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8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D4AB6-4931-4CC8-89C9-24A6C33035A2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722FA-54DC-4206-91AB-CF59DD8A2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tif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38200" y="3207679"/>
            <a:ext cx="1951893" cy="1973921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MM\Pictures\new logo boarderl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" y="228600"/>
            <a:ext cx="264988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arallelogram 11"/>
          <p:cNvSpPr/>
          <p:nvPr/>
        </p:nvSpPr>
        <p:spPr>
          <a:xfrm>
            <a:off x="4342308" y="0"/>
            <a:ext cx="4877892" cy="6858000"/>
          </a:xfrm>
          <a:prstGeom prst="parallelogram">
            <a:avLst>
              <a:gd name="adj" fmla="val 38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1828800" y="0"/>
            <a:ext cx="7237907" cy="6858000"/>
          </a:xfrm>
          <a:prstGeom prst="parallelogram">
            <a:avLst>
              <a:gd name="adj" fmla="val 27783"/>
            </a:avLst>
          </a:prstGeom>
          <a:solidFill>
            <a:srgbClr val="A20000"/>
          </a:solidFill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115732" y="3414055"/>
            <a:ext cx="2856068" cy="1470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Information</a:t>
            </a:r>
            <a:b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Brochure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73"/>
          <a:stretch/>
        </p:blipFill>
        <p:spPr>
          <a:xfrm>
            <a:off x="1649508" y="1"/>
            <a:ext cx="6770430" cy="6857999"/>
          </a:xfrm>
          <a:prstGeom prst="parallelogram">
            <a:avLst>
              <a:gd name="adj" fmla="val 29007"/>
            </a:avLst>
          </a:prstGeom>
          <a:ln w="38100">
            <a:solidFill>
              <a:srgbClr val="A20000"/>
            </a:solidFill>
          </a:ln>
        </p:spPr>
      </p:pic>
    </p:spTree>
    <p:extLst>
      <p:ext uri="{BB962C8B-B14F-4D97-AF65-F5344CB8AC3E}">
        <p14:creationId xmlns:p14="http://schemas.microsoft.com/office/powerpoint/2010/main" val="2892603222"/>
      </p:ext>
    </p:extLst>
  </p:cSld>
  <p:clrMapOvr>
    <a:masterClrMapping/>
  </p:clrMapOvr>
  <p:transition spd="slow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M\Desktop\DESKTOPP\organogr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effectLst/>
        </p:spPr>
      </p:pic>
    </p:spTree>
    <p:extLst>
      <p:ext uri="{BB962C8B-B14F-4D97-AF65-F5344CB8AC3E}">
        <p14:creationId xmlns:p14="http://schemas.microsoft.com/office/powerpoint/2010/main" val="3880788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975024"/>
            <a:ext cx="9143999" cy="39961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MM\Pictures\N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4999" y="1975024"/>
            <a:ext cx="5334000" cy="4000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8" descr="C:\Users\ONDO STATE PAP\Desktop\Backup\New Folder\DSC031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08803"/>
            <a:ext cx="5562602" cy="4210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Rectangle 5"/>
          <p:cNvSpPr/>
          <p:nvPr/>
        </p:nvSpPr>
        <p:spPr>
          <a:xfrm>
            <a:off x="228600" y="152400"/>
            <a:ext cx="3962400" cy="8763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04800"/>
            <a:ext cx="32004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 achievements </a:t>
            </a:r>
          </a:p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pictures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6062246"/>
            <a:ext cx="5715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K&amp;TRC  at a community development project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60960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2">
                    <a:lumMod val="75000"/>
                  </a:schemeClr>
                </a:solidFill>
              </a:rPr>
              <a:t>Supporting the Construction of Primary Health Centres Ilu </a:t>
            </a:r>
            <a:r>
              <a:rPr lang="en-GB" sz="2000" b="1" dirty="0" err="1">
                <a:solidFill>
                  <a:schemeClr val="tx2">
                    <a:lumMod val="75000"/>
                  </a:schemeClr>
                </a:solidFill>
              </a:rPr>
              <a:t>Daada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60960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Women economic empowerment project benefactor.</a:t>
            </a:r>
          </a:p>
        </p:txBody>
      </p:sp>
      <p:pic>
        <p:nvPicPr>
          <p:cNvPr id="13" name="Picture 3" descr="DSC010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85938"/>
            <a:ext cx="5562602" cy="4233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4" name="Picture 4" descr="C:\Users\ONDO STATE PAP\Desktop\Backup\CM FOTO Period 2(b)\DSC003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1673285"/>
            <a:ext cx="5957889" cy="4422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2157523" y="6066633"/>
            <a:ext cx="4600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HCT Mobile Tents for testing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00425" y="6096000"/>
            <a:ext cx="3914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CMC-ICS in action!</a:t>
            </a:r>
          </a:p>
        </p:txBody>
      </p:sp>
      <p:pic>
        <p:nvPicPr>
          <p:cNvPr id="17" name="Picture 3" descr="C:\Users\ONDO STATE PAP\Desktop\Review\Lota Arogbo Pix\Julianah Stephen .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16" y="1673285"/>
            <a:ext cx="6011785" cy="44227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8" name="Rectangle 17"/>
          <p:cNvSpPr/>
          <p:nvPr/>
        </p:nvSpPr>
        <p:spPr>
          <a:xfrm>
            <a:off x="2111298" y="6096000"/>
            <a:ext cx="4600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Garri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processing plant,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Lota-Arogbo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Picture 2" descr="DSC0673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14" y="1671426"/>
            <a:ext cx="5706986" cy="428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0" name="Rectangle 19"/>
          <p:cNvSpPr/>
          <p:nvPr/>
        </p:nvSpPr>
        <p:spPr>
          <a:xfrm>
            <a:off x="2257647" y="6084286"/>
            <a:ext cx="4600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Psychosocial Support for Children</a:t>
            </a:r>
          </a:p>
        </p:txBody>
      </p:sp>
      <p:pic>
        <p:nvPicPr>
          <p:cNvPr id="21" name="Picture 2" descr="HPIM2318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006269" cy="4504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2" name="Rectangle 21"/>
          <p:cNvSpPr/>
          <p:nvPr/>
        </p:nvSpPr>
        <p:spPr>
          <a:xfrm>
            <a:off x="2157524" y="6062246"/>
            <a:ext cx="4600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Health capacity building program</a:t>
            </a:r>
          </a:p>
        </p:txBody>
      </p:sp>
      <p:pic>
        <p:nvPicPr>
          <p:cNvPr id="23" name="Picture 3" descr="DSC07109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1600200"/>
            <a:ext cx="5944357" cy="4462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4" name="Rectangle 23"/>
          <p:cNvSpPr/>
          <p:nvPr/>
        </p:nvSpPr>
        <p:spPr>
          <a:xfrm>
            <a:off x="2260902" y="6110976"/>
            <a:ext cx="4600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Young People Speak-Out Program</a:t>
            </a:r>
          </a:p>
        </p:txBody>
      </p:sp>
      <p:pic>
        <p:nvPicPr>
          <p:cNvPr id="25" name="Picture 2" descr="DSC07046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600199"/>
            <a:ext cx="5943601" cy="4457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6" name="Rectangle 25"/>
          <p:cNvSpPr/>
          <p:nvPr/>
        </p:nvSpPr>
        <p:spPr>
          <a:xfrm>
            <a:off x="2271822" y="6039017"/>
            <a:ext cx="4600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Information sharing with Sisters’ NGO</a:t>
            </a:r>
          </a:p>
        </p:txBody>
      </p:sp>
      <p:pic>
        <p:nvPicPr>
          <p:cNvPr id="27" name="Picture 4" descr="C:\Users\MM\Desktop\YOUNG PEOPLE SPEAK-OUT\DSC_011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4558" y="1602972"/>
            <a:ext cx="5813042" cy="4416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" name="Picture 3" descr="C:\Users\MM\Pictures\wumi 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2513"/>
            <a:ext cx="5881688" cy="4411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9" name="Rectangle 28"/>
          <p:cNvSpPr/>
          <p:nvPr/>
        </p:nvSpPr>
        <p:spPr>
          <a:xfrm>
            <a:off x="2019300" y="6128227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Skills Acquisition program for young teenagers.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90701" y="6110976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Health-Focused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Radio Program by Omowumi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" name="Picture 2" descr="C:\Users\MM\Pictures\oj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8216" y="1625262"/>
            <a:ext cx="5859384" cy="4394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" name="Picture 7" descr="C:\Users\MARTIN\Favorites\Pictures\image001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793279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C:\Users\MARTIN\Favorites\Pictures\logo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566" y="304800"/>
            <a:ext cx="9017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9" descr="G:\JDPC logo.t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22484" y="304800"/>
            <a:ext cx="1008112" cy="1016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2842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6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6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6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6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6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6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26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6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26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6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26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6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6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6" presetClass="exit" presetSubtype="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26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5" grpId="0"/>
      <p:bldP spid="15" grpId="1"/>
      <p:bldP spid="16" grpId="0"/>
      <p:bldP spid="16" grpId="1"/>
      <p:bldP spid="18" grpId="0"/>
      <p:bldP spid="18" grpId="1"/>
      <p:bldP spid="20" grpId="0"/>
      <p:bldP spid="20" grpId="1"/>
      <p:bldP spid="22" grpId="0"/>
      <p:bldP spid="22" grpId="1"/>
      <p:bldP spid="24" grpId="0"/>
      <p:bldP spid="24" grpId="1"/>
      <p:bldP spid="26" grpId="0"/>
      <p:bldP spid="26" grpId="1"/>
      <p:bldP spid="29" grpId="0"/>
      <p:bldP spid="29" grpId="1"/>
      <p:bldP spid="30" grpId="0"/>
      <p:bldP spid="3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EFC8FBE5-3A1F-4975-9668-2669349C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543800" cy="762000"/>
          </a:xfrm>
        </p:spPr>
        <p:txBody>
          <a:bodyPr/>
          <a:lstStyle/>
          <a:p>
            <a:r>
              <a:rPr lang="en-GB" altLang="en-US" sz="3600" b="1" dirty="0"/>
              <a:t>FORD FOUNDATION SUPPORT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="" xmlns:a16="http://schemas.microsoft.com/office/drawing/2014/main" id="{5E19CC60-915D-42D3-BCAE-E134BF0FB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114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altLang="en-US" dirty="0"/>
              <a:t>Kids &amp;Teens Resource Centre got the support in the sum of One Hundred and Fifty Thousand USD Dollars ($150,000.00), from the Ford Foundation to implement the organization’s Global Project over a two year period towards partnering with the Ondo state government to ensure that young people access the youth friendly services being provided by the state. (April 2012 – March 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="" xmlns:a16="http://schemas.microsoft.com/office/drawing/2014/main" id="{E27D2780-C7B1-4D87-9A24-8A36E8F1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215900"/>
            <a:ext cx="7543800" cy="762000"/>
          </a:xfrm>
        </p:spPr>
        <p:txBody>
          <a:bodyPr/>
          <a:lstStyle/>
          <a:p>
            <a:r>
              <a:rPr lang="en-GB" altLang="en-US" b="1" dirty="0">
                <a:solidFill>
                  <a:srgbClr val="FF0000"/>
                </a:solidFill>
              </a:rPr>
              <a:t>ACHIEVEMENTS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="" xmlns:a16="http://schemas.microsoft.com/office/drawing/2014/main" id="{C6316A71-FBFA-4573-95FC-F05539EA93A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62000" y="990600"/>
            <a:ext cx="3810000" cy="4800600"/>
          </a:xfrm>
        </p:spPr>
        <p:txBody>
          <a:bodyPr>
            <a:normAutofit lnSpcReduction="10000"/>
          </a:bodyPr>
          <a:lstStyle/>
          <a:p>
            <a:r>
              <a:rPr lang="en-GB" altLang="en-US" sz="1900" dirty="0"/>
              <a:t>Provided orientation training for 10,530 adolescents on reproductive health issues including facilities and services available</a:t>
            </a:r>
            <a:r>
              <a:rPr lang="en-US" altLang="en-US" sz="1900" dirty="0"/>
              <a:t> towards promoting young people’s access to the facility for effective coverage and delivery of services; </a:t>
            </a:r>
          </a:p>
          <a:p>
            <a:r>
              <a:rPr lang="en-GB" altLang="en-US" sz="1900" dirty="0"/>
              <a:t>Printed and circulated 500 Social and Behaviour Change Communication materials</a:t>
            </a:r>
          </a:p>
          <a:p>
            <a:r>
              <a:rPr lang="en-GB" altLang="en-US" sz="1900" dirty="0"/>
              <a:t>Developed and aired jingles  for 18 months on popular radio station especially on the youth-run FUTA FM radio (Federal University of Technology Akure radio station); </a:t>
            </a:r>
          </a:p>
        </p:txBody>
      </p:sp>
      <p:sp>
        <p:nvSpPr>
          <p:cNvPr id="5124" name="Content Placeholder 3">
            <a:extLst>
              <a:ext uri="{FF2B5EF4-FFF2-40B4-BE49-F238E27FC236}">
                <a16:creationId xmlns="" xmlns:a16="http://schemas.microsoft.com/office/drawing/2014/main" id="{B23454D9-2305-4DAD-9B8D-99C26182A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977900"/>
            <a:ext cx="4038600" cy="4800600"/>
          </a:xfrm>
        </p:spPr>
        <p:txBody>
          <a:bodyPr>
            <a:normAutofit lnSpcReduction="10000"/>
          </a:bodyPr>
          <a:lstStyle/>
          <a:p>
            <a:r>
              <a:rPr lang="en-GB" altLang="en-US" sz="1800" dirty="0"/>
              <a:t>Used social media networks such as Facebook, Twitter, you-tube and Skype; </a:t>
            </a:r>
          </a:p>
          <a:p>
            <a:r>
              <a:rPr lang="en-GB" altLang="en-US" sz="1800" dirty="0"/>
              <a:t>Developed and Launched Demand Creation Plan of Action with various stakeholders.</a:t>
            </a:r>
          </a:p>
          <a:p>
            <a:r>
              <a:rPr lang="en-GB" altLang="en-US" sz="1800" dirty="0"/>
              <a:t>Engaged religious leaders and other stakeholders’ who in partnership and leadership of Kids &amp; Teens Resource Centre will develop strategies aimed at influencing and encouraging youth to access the services and facilities put in place by government, </a:t>
            </a:r>
          </a:p>
          <a:p>
            <a:r>
              <a:rPr lang="en-GB" altLang="en-US" sz="1800" dirty="0"/>
              <a:t>Built collaborations with existing structures in the Ministries of Health,  Education and Youth &amp; Sports towards ensuring synergy and cooperation.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77460" y="2057400"/>
            <a:ext cx="7766539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1758462" cy="182880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085752"/>
            <a:ext cx="310661" cy="4391247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533400"/>
            <a:ext cx="2667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ways you can support us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1905000"/>
            <a:ext cx="754379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   Our 3G’s proposal: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/>
              <a:t>Give – If you have give us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/>
              <a:t>Get – if you don’t have help us to get.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/>
              <a:t>Generate – Help us with ideas on how we can sustain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400" b="1" dirty="0">
                <a:ln>
                  <a:solidFill>
                    <a:srgbClr val="A20000"/>
                  </a:solidFill>
                </a:ln>
                <a:solidFill>
                  <a:srgbClr val="A20000"/>
                </a:solidFill>
              </a:rPr>
              <a:t>Support us in securing a better future for us all.</a:t>
            </a:r>
          </a:p>
        </p:txBody>
      </p:sp>
    </p:spTree>
    <p:extLst>
      <p:ext uri="{BB962C8B-B14F-4D97-AF65-F5344CB8AC3E}">
        <p14:creationId xmlns:p14="http://schemas.microsoft.com/office/powerpoint/2010/main" val="1193464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200"/>
            <a:ext cx="9106087" cy="5638800"/>
          </a:xfrm>
        </p:spPr>
      </p:pic>
    </p:spTree>
    <p:extLst>
      <p:ext uri="{BB962C8B-B14F-4D97-AF65-F5344CB8AC3E}">
        <p14:creationId xmlns:p14="http://schemas.microsoft.com/office/powerpoint/2010/main" val="33317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M\Pictures\new logo boarderl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091" y="1154115"/>
            <a:ext cx="3285509" cy="264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8860" y="3962400"/>
            <a:ext cx="9152860" cy="1676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413888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rgbClr val="A20000"/>
                </a:solidFill>
                <a:latin typeface="Brush Script MT" pitchFamily="66" charset="0"/>
              </a:rPr>
              <a:t>Thank You All</a:t>
            </a:r>
          </a:p>
        </p:txBody>
      </p:sp>
    </p:spTree>
    <p:extLst>
      <p:ext uri="{BB962C8B-B14F-4D97-AF65-F5344CB8AC3E}">
        <p14:creationId xmlns:p14="http://schemas.microsoft.com/office/powerpoint/2010/main" val="314513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52800" y="0"/>
            <a:ext cx="5029200" cy="68693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370385" y="762000"/>
            <a:ext cx="4325815" cy="54029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endParaRPr lang="en-US" sz="2900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4738" y="533400"/>
            <a:ext cx="7016262" cy="586740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2031" y="2998787"/>
            <a:ext cx="2856068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brief 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490332" y="4876799"/>
            <a:ext cx="4129668" cy="1288121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Corporate Affairs Commission :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CAC/IT/No.22871</a:t>
            </a:r>
          </a:p>
          <a:p>
            <a:pPr algn="l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Ministry of Women Affairs: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ODMWASD/0010</a:t>
            </a:r>
          </a:p>
          <a:p>
            <a:pPr algn="l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EU PADOR: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NG - 2009-DUB-1310098717 </a:t>
            </a:r>
          </a:p>
          <a:p>
            <a:pPr algn="l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USAID DUNS: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850517583</a:t>
            </a:r>
          </a:p>
          <a:p>
            <a:pPr algn="l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UN ECOSOC Status SINCE 2017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22785" y="1014948"/>
            <a:ext cx="417341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Established in December 2002, to support, promote and advance efforts of the Nigerian government and all other stakeholders involved in young people’s developmental activities.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Kids &amp; Teens Resource Centre (K&amp;TRC), is a registered non-profit making, non-religious and non-governmental organization founded upon motivation, love and service towards humanity.</a:t>
            </a:r>
          </a:p>
        </p:txBody>
      </p:sp>
    </p:spTree>
    <p:extLst>
      <p:ext uri="{BB962C8B-B14F-4D97-AF65-F5344CB8AC3E}">
        <p14:creationId xmlns:p14="http://schemas.microsoft.com/office/powerpoint/2010/main" val="68524124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69" y="2133600"/>
            <a:ext cx="7508631" cy="4495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vision of K&amp;TRC is to be a leading organisation that is dependable and trusted to facilitate child and youth development in Nigeria and beyond. 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K&amp;TRC’s mission is to enhance the quality of life of children and youth through rights, health care, entrepreneurship, education, agriculture,  environmental conservation and ICT for self-reliance.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K&amp;TRC envisions a “secured future” where young people are empowered to contribute to the sustainable development of their communities.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create an enabling environment for equipping young people with knowledge and skills appropriate for self-actualization and development.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1758462" cy="182880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22098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vision &amp;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2057400"/>
            <a:ext cx="5334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000" b="1" dirty="0"/>
              <a:t>Internal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4419600"/>
            <a:ext cx="533400" cy="2133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External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4267200"/>
            <a:ext cx="533400" cy="1828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Desktop\pros pics\smm-image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0" t="4012" r="13289" b="8307"/>
          <a:stretch/>
        </p:blipFill>
        <p:spPr bwMode="auto">
          <a:xfrm>
            <a:off x="6647121" y="76200"/>
            <a:ext cx="2115879" cy="21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21199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52800" y="0"/>
            <a:ext cx="5029200" cy="68693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352800" y="800100"/>
            <a:ext cx="4343400" cy="5372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algn="l">
              <a:lnSpc>
                <a:spcPct val="120000"/>
              </a:lnSpc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Primary Audience: </a:t>
            </a:r>
          </a:p>
          <a:p>
            <a:pPr marL="64008" algn="l">
              <a:lnSpc>
                <a:spcPct val="120000"/>
              </a:lnSpc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i. Vulnerable Children especially  in rural  and excluded communities. </a:t>
            </a:r>
          </a:p>
          <a:p>
            <a:pPr marL="64008" algn="l">
              <a:lnSpc>
                <a:spcPct val="120000"/>
              </a:lnSpc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ii. In- School Young People &amp; </a:t>
            </a:r>
          </a:p>
          <a:p>
            <a:pPr marL="64008" algn="l">
              <a:lnSpc>
                <a:spcPct val="120000"/>
              </a:lnSpc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iii. Out-of-School Youth.</a:t>
            </a:r>
          </a:p>
          <a:p>
            <a:pPr marL="64008" algn="l">
              <a:lnSpc>
                <a:spcPct val="120000"/>
              </a:lnSpc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4008" algn="l">
              <a:lnSpc>
                <a:spcPct val="120000"/>
              </a:lnSpc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Secondary Audience   </a:t>
            </a:r>
          </a:p>
          <a:p>
            <a:pPr marL="64008" algn="l">
              <a:lnSpc>
                <a:spcPct val="120000"/>
              </a:lnSpc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i. Parents and Guardians. </a:t>
            </a:r>
          </a:p>
          <a:p>
            <a:pPr marL="64008" algn="l">
              <a:lnSpc>
                <a:spcPct val="120000"/>
              </a:lnSpc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ii. Teachers and Instructors. </a:t>
            </a:r>
          </a:p>
          <a:p>
            <a:pPr marL="64008" algn="l">
              <a:lnSpc>
                <a:spcPct val="120000"/>
              </a:lnSpc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iii. Health Care Providers.</a:t>
            </a:r>
          </a:p>
          <a:p>
            <a:pPr marL="64008" algn="l">
              <a:lnSpc>
                <a:spcPct val="120000"/>
              </a:lnSpc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iv. Religious  &amp; Community Leaders. </a:t>
            </a:r>
          </a:p>
          <a:p>
            <a:pPr marL="64008" algn="l">
              <a:lnSpc>
                <a:spcPct val="120000"/>
              </a:lnSpc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v. Duty Bearers &amp; Political Leaders.</a:t>
            </a:r>
          </a:p>
          <a:p>
            <a:pPr algn="l">
              <a:lnSpc>
                <a:spcPct val="120000"/>
              </a:lnSpc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33400"/>
            <a:ext cx="7016262" cy="58674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2031" y="2998787"/>
            <a:ext cx="2856068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 we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aim to serve.</a:t>
            </a:r>
          </a:p>
        </p:txBody>
      </p:sp>
    </p:spTree>
    <p:extLst>
      <p:ext uri="{BB962C8B-B14F-4D97-AF65-F5344CB8AC3E}">
        <p14:creationId xmlns:p14="http://schemas.microsoft.com/office/powerpoint/2010/main" val="1469543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M\Pictures\Nigeria_location_map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7463" y="2057400"/>
            <a:ext cx="6166338" cy="4379634"/>
          </a:xfrm>
        </p:spPr>
      </p:pic>
      <p:sp>
        <p:nvSpPr>
          <p:cNvPr id="5" name="Rectangle 4"/>
          <p:cNvSpPr/>
          <p:nvPr/>
        </p:nvSpPr>
        <p:spPr>
          <a:xfrm>
            <a:off x="0" y="228600"/>
            <a:ext cx="1758462" cy="18288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533400"/>
            <a:ext cx="2667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where we </a:t>
            </a:r>
          </a:p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located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2085752"/>
            <a:ext cx="310661" cy="439124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1752600" y="1703457"/>
            <a:ext cx="6166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work in rural and marginalized communities in Nigeria.</a:t>
            </a:r>
          </a:p>
        </p:txBody>
      </p:sp>
      <p:sp>
        <p:nvSpPr>
          <p:cNvPr id="9" name="Oval 8"/>
          <p:cNvSpPr/>
          <p:nvPr/>
        </p:nvSpPr>
        <p:spPr>
          <a:xfrm>
            <a:off x="4178300" y="3657600"/>
            <a:ext cx="1651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5600" y="4800600"/>
            <a:ext cx="165100" cy="152400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92700" y="3886200"/>
            <a:ext cx="1651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0" y="4191000"/>
            <a:ext cx="1651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67000" y="4114800"/>
            <a:ext cx="1651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48000" y="4572000"/>
            <a:ext cx="165100" cy="1524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/>
          <p:cNvCxnSpPr>
            <a:stCxn id="9" idx="6"/>
          </p:cNvCxnSpPr>
          <p:nvPr/>
        </p:nvCxnSpPr>
        <p:spPr>
          <a:xfrm flipV="1">
            <a:off x="4343400" y="3429000"/>
            <a:ext cx="3276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0"/>
          </p:cNvCxnSpPr>
          <p:nvPr/>
        </p:nvCxnSpPr>
        <p:spPr>
          <a:xfrm flipV="1">
            <a:off x="2749550" y="2590800"/>
            <a:ext cx="479425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6"/>
          </p:cNvCxnSpPr>
          <p:nvPr/>
        </p:nvCxnSpPr>
        <p:spPr>
          <a:xfrm>
            <a:off x="5257800" y="3962400"/>
            <a:ext cx="2362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6"/>
          </p:cNvCxnSpPr>
          <p:nvPr/>
        </p:nvCxnSpPr>
        <p:spPr>
          <a:xfrm>
            <a:off x="3975100" y="4267200"/>
            <a:ext cx="37211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4" idx="5"/>
          </p:cNvCxnSpPr>
          <p:nvPr/>
        </p:nvCxnSpPr>
        <p:spPr>
          <a:xfrm>
            <a:off x="3188922" y="4702082"/>
            <a:ext cx="4507278" cy="479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5"/>
          </p:cNvCxnSpPr>
          <p:nvPr/>
        </p:nvCxnSpPr>
        <p:spPr>
          <a:xfrm>
            <a:off x="3036522" y="4930682"/>
            <a:ext cx="4659678" cy="872930"/>
          </a:xfrm>
          <a:prstGeom prst="line">
            <a:avLst/>
          </a:prstGeom>
          <a:ln>
            <a:solidFill>
              <a:srgbClr val="FF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7543800" y="3242846"/>
            <a:ext cx="971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Kaduna</a:t>
            </a:r>
          </a:p>
        </p:txBody>
      </p:sp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7602501" y="2421523"/>
            <a:ext cx="971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Kwara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543800" y="3886200"/>
            <a:ext cx="971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Plateau</a:t>
            </a:r>
          </a:p>
        </p:txBody>
      </p:sp>
      <p:sp>
        <p:nvSpPr>
          <p:cNvPr id="35" name="TextBox 33"/>
          <p:cNvSpPr txBox="1">
            <a:spLocks noChangeArrowheads="1"/>
          </p:cNvSpPr>
          <p:nvPr/>
        </p:nvSpPr>
        <p:spPr bwMode="auto">
          <a:xfrm>
            <a:off x="7543800" y="4343400"/>
            <a:ext cx="819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FCT (Abuja)</a:t>
            </a:r>
          </a:p>
        </p:txBody>
      </p:sp>
      <p:sp>
        <p:nvSpPr>
          <p:cNvPr id="36" name="TextBox 33"/>
          <p:cNvSpPr txBox="1">
            <a:spLocks noChangeArrowheads="1"/>
          </p:cNvSpPr>
          <p:nvPr/>
        </p:nvSpPr>
        <p:spPr bwMode="auto">
          <a:xfrm>
            <a:off x="7620000" y="4995446"/>
            <a:ext cx="971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Ekiti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7" name="TextBox 33"/>
          <p:cNvSpPr txBox="1">
            <a:spLocks noChangeArrowheads="1"/>
          </p:cNvSpPr>
          <p:nvPr/>
        </p:nvSpPr>
        <p:spPr bwMode="auto">
          <a:xfrm>
            <a:off x="7239000" y="5511225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A20000"/>
                </a:solidFill>
                <a:latin typeface="+mn-lt"/>
              </a:rPr>
              <a:t>Akure</a:t>
            </a:r>
          </a:p>
          <a:p>
            <a:pPr algn="ctr" eaLnBrk="1" hangingPunct="1"/>
            <a:r>
              <a:rPr lang="en-US" sz="1600" dirty="0">
                <a:solidFill>
                  <a:srgbClr val="A20000"/>
                </a:solidFill>
                <a:latin typeface="+mn-lt"/>
              </a:rPr>
              <a:t>(</a:t>
            </a:r>
            <a:r>
              <a:rPr lang="en-US" sz="1600" i="1" dirty="0">
                <a:solidFill>
                  <a:srgbClr val="A20000"/>
                </a:solidFill>
                <a:latin typeface="+mn-lt"/>
              </a:rPr>
              <a:t>Headquarters</a:t>
            </a:r>
            <a:r>
              <a:rPr lang="en-US" sz="1600" dirty="0">
                <a:solidFill>
                  <a:srgbClr val="A20000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45227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645736"/>
            <a:ext cx="9143999" cy="42236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248400" y="4277833"/>
            <a:ext cx="2209800" cy="7992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Integrity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74187" y="4277833"/>
            <a:ext cx="2209800" cy="7992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Respect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4306186"/>
            <a:ext cx="2209800" cy="7992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Collaboration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64910" y="5638800"/>
            <a:ext cx="3893290" cy="7992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Downward Accountability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60013" y="2971800"/>
            <a:ext cx="2209800" cy="7992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Commitment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5800" y="2971800"/>
            <a:ext cx="2209800" cy="7992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Professionalism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" y="5638800"/>
            <a:ext cx="3323303" cy="7992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Service To Humanity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228600"/>
            <a:ext cx="1758462" cy="1828800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38200" y="533400"/>
            <a:ext cx="2667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organizational</a:t>
            </a:r>
          </a:p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2625670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52800" y="0"/>
            <a:ext cx="5029200" cy="68693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352800" y="838200"/>
            <a:ext cx="4343400" cy="525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l">
              <a:buFont typeface="Wingdings 2"/>
              <a:buChar char=""/>
              <a:defRPr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K&amp;TRC is a volunteer involving organization with the support of the Voluntary Service Overseas (VSO) Nigeria.</a:t>
            </a:r>
          </a:p>
          <a:p>
            <a:pPr algn="l">
              <a:defRPr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274320" indent="-274320" algn="l">
              <a:buFont typeface="Wingdings 2"/>
              <a:buChar char=""/>
              <a:defRPr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K&amp;TRC has a 5-Person Board of Trustees, 5-Person Management Board of Directors, 18 full-time staff and 10 Support staff. </a:t>
            </a:r>
          </a:p>
          <a:p>
            <a:pPr algn="l">
              <a:defRPr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algn="l">
              <a:buFont typeface="Wingdings 2"/>
              <a:buChar char=""/>
              <a:defRPr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K&amp;TRC has a pool of volunteers whose talents, time and contributions has been of tremendous support.</a:t>
            </a:r>
          </a:p>
          <a:p>
            <a:pPr algn="l">
              <a:defRPr/>
            </a:pPr>
            <a:endParaRPr lang="en-GB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algn="l">
              <a:buFont typeface="Wingdings 2"/>
              <a:buChar char=""/>
              <a:defRPr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K&amp;TRC has a community-based structure too. It comprised the Community Development Committees. We also have crop of volunteers called Community Volunteers (CV) and Caregivers.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533400"/>
            <a:ext cx="7016262" cy="586740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2031" y="2998787"/>
            <a:ext cx="2244969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governance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496444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645736"/>
            <a:ext cx="9143999" cy="42236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1758462" cy="1828800"/>
          </a:xfrm>
          <a:prstGeom prst="rect">
            <a:avLst/>
          </a:prstGeom>
          <a:noFill/>
          <a:ln w="38100"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533400"/>
            <a:ext cx="2667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thematic</a:t>
            </a:r>
          </a:p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areas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48400" y="4277833"/>
            <a:ext cx="2209800" cy="7992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Environment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74187" y="4277833"/>
            <a:ext cx="2209800" cy="7992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Governance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" y="4306186"/>
            <a:ext cx="2209800" cy="7992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Livelihood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10200" y="2971800"/>
            <a:ext cx="3429000" cy="7992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ICT &amp; Resource Centre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95600" y="2971800"/>
            <a:ext cx="2026387" cy="7992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Education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85800" y="2971800"/>
            <a:ext cx="1790700" cy="7992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Health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5800" y="5638800"/>
            <a:ext cx="3323303" cy="7992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Community Development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17310" y="5791200"/>
            <a:ext cx="4121890" cy="79921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Peace &amp; Conflict Resolution</a:t>
            </a:r>
          </a:p>
        </p:txBody>
      </p:sp>
    </p:spTree>
    <p:extLst>
      <p:ext uri="{BB962C8B-B14F-4D97-AF65-F5344CB8AC3E}">
        <p14:creationId xmlns:p14="http://schemas.microsoft.com/office/powerpoint/2010/main" val="1927233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406769" y="2133600"/>
            <a:ext cx="7508631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 2"/>
              <a:buChar char="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Prof. Joseph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Oluwasanmi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- Board Chairperson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274320" indent="-274320">
              <a:buNone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	Chief Medical Director,  Joe-Jane Hospital, Ado-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Ekiti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Ekiti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State.</a:t>
            </a:r>
          </a:p>
          <a:p>
            <a:pPr marL="274320" indent="-274320">
              <a:buNone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	08033580628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Prof. Tony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Elujoba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– Vice Chair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274320" indent="-274320">
              <a:buNone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	Village Chemist, Pharmacy Department, OAU, Ile-Ife,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Osun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State</a:t>
            </a:r>
          </a:p>
          <a:p>
            <a:pPr marL="274320" indent="-274320">
              <a:buNone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	08034025633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Mrs. Caroline M.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Fadakinni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– Member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274320" indent="-274320">
              <a:buNone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	Retired Principal,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Ondo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State Civil Service,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Akure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Ondo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State</a:t>
            </a:r>
          </a:p>
          <a:p>
            <a:pPr marL="274320" indent="-274320">
              <a:buNone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	08035031110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Alhaja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Olusola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Agbaje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– Member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274320" indent="-274320">
              <a:buNone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	Coordinator,  Life Care Organization, Ado-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Ekiti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Ekiti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State. </a:t>
            </a:r>
          </a:p>
          <a:p>
            <a:pPr marL="274320" indent="-274320">
              <a:buNone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	08035307352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Falana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Martin-Mary – Board Secretary/Executive Director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Times New Roman" pitchFamily="18" charset="0"/>
            </a:endParaRPr>
          </a:p>
          <a:p>
            <a:pPr marL="274320" indent="-274320">
              <a:buNone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	K&amp;TRC,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Gaa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Akanbi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road, Ilorin,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Kwara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 State</a:t>
            </a:r>
          </a:p>
          <a:p>
            <a:pPr marL="274320" indent="-274320">
              <a:buNone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	08035606915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1758462" cy="18288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609600"/>
            <a:ext cx="30480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founding</a:t>
            </a:r>
          </a:p>
          <a:p>
            <a:pPr algn="l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board members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057400"/>
            <a:ext cx="533400" cy="2209800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0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4419600"/>
            <a:ext cx="533400" cy="2133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000" b="1" dirty="0"/>
          </a:p>
        </p:txBody>
      </p:sp>
      <p:sp>
        <p:nvSpPr>
          <p:cNvPr id="9" name="Rectangle 8"/>
          <p:cNvSpPr/>
          <p:nvPr/>
        </p:nvSpPr>
        <p:spPr>
          <a:xfrm>
            <a:off x="914400" y="4267200"/>
            <a:ext cx="533400" cy="1828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12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8658</TotalTime>
  <Words>753</Words>
  <Application>Microsoft Office PowerPoint</Application>
  <PresentationFormat>On-screen Show (4:3)</PresentationFormat>
  <Paragraphs>117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Brush Script MT</vt:lpstr>
      <vt:lpstr>Calibri</vt:lpstr>
      <vt:lpstr>Garamond</vt:lpstr>
      <vt:lpstr>Times New Roman</vt:lpstr>
      <vt:lpstr>Wingdings 2</vt:lpstr>
      <vt:lpstr>Office Theme</vt:lpstr>
      <vt:lpstr>PowerPoint Presentation</vt:lpstr>
      <vt:lpstr>brief  background</vt:lpstr>
      <vt:lpstr>vision &amp; mission</vt:lpstr>
      <vt:lpstr>who we aim to serve.</vt:lpstr>
      <vt:lpstr>PowerPoint Presentation</vt:lpstr>
      <vt:lpstr>PowerPoint Presentation</vt:lpstr>
      <vt:lpstr>governance structure</vt:lpstr>
      <vt:lpstr>PowerPoint Presentation</vt:lpstr>
      <vt:lpstr>PowerPoint Presentation</vt:lpstr>
      <vt:lpstr>PowerPoint Presentation</vt:lpstr>
      <vt:lpstr>PowerPoint Presentation</vt:lpstr>
      <vt:lpstr>FORD FOUNDATION SUPPORT</vt:lpstr>
      <vt:lpstr>ACHIEVEMENTS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hp</cp:lastModifiedBy>
  <cp:revision>104</cp:revision>
  <dcterms:created xsi:type="dcterms:W3CDTF">2017-12-02T19:14:04Z</dcterms:created>
  <dcterms:modified xsi:type="dcterms:W3CDTF">2020-04-09T13:41:24Z</dcterms:modified>
</cp:coreProperties>
</file>